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72" r:id="rId2"/>
    <p:sldId id="276" r:id="rId3"/>
    <p:sldId id="259" r:id="rId4"/>
    <p:sldId id="273" r:id="rId5"/>
    <p:sldId id="274" r:id="rId6"/>
    <p:sldId id="275" r:id="rId7"/>
    <p:sldId id="271" r:id="rId8"/>
    <p:sldId id="267" r:id="rId9"/>
    <p:sldId id="277" r:id="rId10"/>
    <p:sldId id="266" r:id="rId11"/>
    <p:sldId id="287" r:id="rId12"/>
    <p:sldId id="280" r:id="rId13"/>
    <p:sldId id="282" r:id="rId14"/>
    <p:sldId id="284" r:id="rId15"/>
    <p:sldId id="281" r:id="rId16"/>
    <p:sldId id="285" r:id="rId17"/>
    <p:sldId id="286" r:id="rId18"/>
    <p:sldId id="288" r:id="rId19"/>
    <p:sldId id="289" r:id="rId20"/>
  </p:sldIdLst>
  <p:sldSz cx="12192000" cy="6858000"/>
  <p:notesSz cx="6858000" cy="9144000"/>
  <p:defaultTextStyle>
    <a:defPPr>
      <a:defRPr lang="en-BG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29"/>
  </p:normalViewPr>
  <p:slideViewPr>
    <p:cSldViewPr snapToGrid="0" snapToObjects="1">
      <p:cViewPr varScale="1">
        <p:scale>
          <a:sx n="108" d="100"/>
          <a:sy n="108" d="100"/>
        </p:scale>
        <p:origin x="73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668646-CCAF-FC49-B5AF-6338F8C33F08}" type="datetimeFigureOut">
              <a:rPr lang="en-BG" smtClean="0"/>
              <a:t>3.03.23</a:t>
            </a:fld>
            <a:endParaRPr lang="en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82F5EF-E32B-4E4F-94AC-EB09CDAEE394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487472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382F5EF-E32B-4E4F-94AC-EB09CDAEE394}" type="slidenum">
              <a:rPr lang="en-BG" smtClean="0"/>
              <a:t>3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86690264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5993B1-4E59-0141-BB8B-C63910DE1E2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B17666-614E-2844-9015-A7957908FA4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CB19D3-7689-E741-B374-DE25BD850B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C020-8DC7-3D42-BF2E-C6CC1695CCD3}" type="datetimeFigureOut">
              <a:rPr lang="en-BG" smtClean="0"/>
              <a:t>3.03.23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4782F0-D211-E94D-87FD-ECB103D8B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FD601D-5C56-DE46-8627-68F96D37C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6943254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E1ABF4-3330-2D42-B392-E6708C1274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2C4CC4-21A7-F849-BE9D-D7BD2B9F0D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78F0FE-12F6-EE43-AE06-124D735B86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C020-8DC7-3D42-BF2E-C6CC1695CCD3}" type="datetimeFigureOut">
              <a:rPr lang="en-BG" smtClean="0"/>
              <a:t>3.03.23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4374CC-D9F8-334B-AA64-824BA3A08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17DEA-382C-7742-95B1-777E1EA06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3903209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6203C62-F00C-7046-B159-70BEE9D8F4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2807E75-A829-8A4B-AA59-0FB7E9F0A8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00070D-00D1-4747-A4AF-146BF932C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C020-8DC7-3D42-BF2E-C6CC1695CCD3}" type="datetimeFigureOut">
              <a:rPr lang="en-BG" smtClean="0"/>
              <a:t>3.03.23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E86688-8A4F-0641-8B6D-26E50AF23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E778CFC-EA33-BB49-AA7C-306CF77FB8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1714121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8FD17-9ADE-944D-AE4A-09FE8718FA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0D16B-A96B-BB49-8177-75A3D20B80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D5CEE4-F8BA-3B4D-8668-05BF2DBE9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C020-8DC7-3D42-BF2E-C6CC1695CCD3}" type="datetimeFigureOut">
              <a:rPr lang="en-BG" smtClean="0"/>
              <a:t>3.03.23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C2CD3F-9911-9647-BA1C-B0393CE26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4A21F8-E1F0-B14E-B99F-B37F443C1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29593497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89B1F8-D630-A24F-A171-042A63FD6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AB27DAE-C864-6D4A-8B2D-343D071236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BC14C6-A467-2E45-93BA-195DF1D03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C020-8DC7-3D42-BF2E-C6CC1695CCD3}" type="datetimeFigureOut">
              <a:rPr lang="en-BG" smtClean="0"/>
              <a:t>3.03.23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D2147-AF71-F74E-BC1E-FA99A9073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E501B-B03F-B74D-9980-A5AB35789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999482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FB6D77-BD3B-2A4A-A873-D4CF7A34FD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11972D-0FA8-8B4B-9A7C-16B449494E8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1041621-5ECD-564D-9508-5B1EC11469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7EA58F-7C8B-C644-A3B3-D099091B14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C020-8DC7-3D42-BF2E-C6CC1695CCD3}" type="datetimeFigureOut">
              <a:rPr lang="en-BG" smtClean="0"/>
              <a:t>3.03.23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1C414A-0568-6643-8686-07243ED2D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DB6169-08AE-CC4A-B37A-3711A38ED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42507572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F5C46-C08C-1342-8D23-E3F4BD1792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848A73-B821-3C45-B253-0043B2F489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094A824-1A77-2F47-B3AD-5DBA3B92CE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B90AD43-8109-3649-BACB-102053978B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B3C172-0103-0649-AED0-62F89188A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29EF2F3-BC43-0E48-BEC3-DEBDB2E4B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C020-8DC7-3D42-BF2E-C6CC1695CCD3}" type="datetimeFigureOut">
              <a:rPr lang="en-BG" smtClean="0"/>
              <a:t>3.03.23</a:t>
            </a:fld>
            <a:endParaRPr lang="en-B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EEA2A92-ED00-7548-8B24-E9DAAE3295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AAD832-3EFF-874B-ABEF-7BC906C91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876669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22F0C2-56EE-444E-A970-3293BAD11E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0E6E16-28EB-004A-84DC-7CE2AC7DF2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C020-8DC7-3D42-BF2E-C6CC1695CCD3}" type="datetimeFigureOut">
              <a:rPr lang="en-BG" smtClean="0"/>
              <a:t>3.03.23</a:t>
            </a:fld>
            <a:endParaRPr lang="en-B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8D03138-B4C4-4844-A105-E67C2B4B1D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CA6960D-2785-894F-A332-ED51F30640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3122956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9206507-BA0E-D441-BD6D-FC95983DA6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C020-8DC7-3D42-BF2E-C6CC1695CCD3}" type="datetimeFigureOut">
              <a:rPr lang="en-BG" smtClean="0"/>
              <a:t>3.03.23</a:t>
            </a:fld>
            <a:endParaRPr lang="en-B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D686A22-8BC7-204D-9B8D-689ECCF3E0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47F0D7-7DE9-9944-85D4-C28748289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315301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8AE278-D038-114C-8774-7D65A10DF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53E7F-1CED-3540-86B2-3D8BB0C739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3BC0EE3-AC7A-7343-8972-CFD8807D3F3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C837F8-A2F8-934D-8426-A877BD24C1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C020-8DC7-3D42-BF2E-C6CC1695CCD3}" type="datetimeFigureOut">
              <a:rPr lang="en-BG" smtClean="0"/>
              <a:t>3.03.23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241220-FCFC-6D49-ADD1-5DC848A082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70E70E9-AE80-5E4D-BD44-092BC0C84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7943666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8D422-1503-C34E-B0C9-EDFF4D398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9728AA2-1A75-244B-80EB-0D145ABB422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B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BF88A4B-BE6A-DA4E-805F-2F694A4678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6D2CEB-1D93-B84E-B3FC-10C0DF6216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6DC020-8DC7-3D42-BF2E-C6CC1695CCD3}" type="datetimeFigureOut">
              <a:rPr lang="en-BG" smtClean="0"/>
              <a:t>3.03.23</a:t>
            </a:fld>
            <a:endParaRPr lang="en-B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11696D-7155-F74E-9C27-B43410B483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B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6EFC715-41A7-7248-8BF5-7677DBE4A3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1957662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98F54A7-AABD-AB41-A231-3455D4E84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B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443E19F-19A5-8248-9799-908AB0126F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B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B394E1-EABC-CD44-930F-7A257D0130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6DC020-8DC7-3D42-BF2E-C6CC1695CCD3}" type="datetimeFigureOut">
              <a:rPr lang="en-BG" smtClean="0"/>
              <a:t>3.03.23</a:t>
            </a:fld>
            <a:endParaRPr lang="en-B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671228-6B51-754C-84B2-B2446C92BE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B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8D3B72-6704-6543-8761-717C1D2C89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1F0A1-BB25-1646-B43C-E11235A103E3}" type="slidenum">
              <a:rPr lang="en-BG" smtClean="0"/>
              <a:t>‹#›</a:t>
            </a:fld>
            <a:endParaRPr lang="en-BG"/>
          </a:p>
        </p:txBody>
      </p:sp>
    </p:spTree>
    <p:extLst>
      <p:ext uri="{BB962C8B-B14F-4D97-AF65-F5344CB8AC3E}">
        <p14:creationId xmlns:p14="http://schemas.microsoft.com/office/powerpoint/2010/main" val="3748639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B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g"/><Relationship Id="rId13" Type="http://schemas.openxmlformats.org/officeDocument/2006/relationships/image" Target="../media/image33.jpg"/><Relationship Id="rId3" Type="http://schemas.openxmlformats.org/officeDocument/2006/relationships/image" Target="../media/image23.jpg"/><Relationship Id="rId7" Type="http://schemas.openxmlformats.org/officeDocument/2006/relationships/image" Target="../media/image27.jpg"/><Relationship Id="rId12" Type="http://schemas.openxmlformats.org/officeDocument/2006/relationships/image" Target="../media/image32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g"/><Relationship Id="rId11" Type="http://schemas.openxmlformats.org/officeDocument/2006/relationships/image" Target="../media/image31.jpg"/><Relationship Id="rId5" Type="http://schemas.openxmlformats.org/officeDocument/2006/relationships/image" Target="../media/image25.jpg"/><Relationship Id="rId15" Type="http://schemas.openxmlformats.org/officeDocument/2006/relationships/image" Target="../media/image35.jpg"/><Relationship Id="rId10" Type="http://schemas.openxmlformats.org/officeDocument/2006/relationships/image" Target="../media/image30.jpg"/><Relationship Id="rId4" Type="http://schemas.openxmlformats.org/officeDocument/2006/relationships/image" Target="../media/image24.jpg"/><Relationship Id="rId9" Type="http://schemas.openxmlformats.org/officeDocument/2006/relationships/image" Target="../media/image29.jpg"/><Relationship Id="rId1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CF33E-733B-DB4B-8F5D-5FEEFE865F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713057"/>
          </a:xfrm>
        </p:spPr>
        <p:txBody>
          <a:bodyPr>
            <a:normAutofit fontScale="90000"/>
          </a:bodyPr>
          <a:lstStyle/>
          <a:p>
            <a:pPr algn="ctr"/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Дигитална библиотека </a:t>
            </a:r>
            <a:b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„Българска литературна критика“</a:t>
            </a:r>
            <a:b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bg-BG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финансиран от Фонд „Научни изследвания“</a:t>
            </a:r>
            <a:endParaRPr lang="en-BG" sz="36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E6C1248-6372-3346-9B27-035633A3E14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95577" y="2288968"/>
            <a:ext cx="3142033" cy="3142033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0B77F3-7ACE-F14A-A07A-D2BA72FBE5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48572" y="2288968"/>
            <a:ext cx="3039620" cy="30284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2262DA-C156-BE44-AF0C-40A311AD1D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37610" y="3429000"/>
            <a:ext cx="4408549" cy="111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0303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768C21-185F-FB4C-8FE0-8B3B07AF0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sz="2400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Първо издание на Национален младежки конкурс за литературнокритическо есе</a:t>
            </a:r>
            <a:endParaRPr lang="en-BG" sz="2400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081EABF-74C7-EF4D-A53C-E70F9999FE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8162" y="987425"/>
            <a:ext cx="3442251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597A3D7-B560-B745-AC17-8E71CC84575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началото на ноември 2021 Институтът за литература при Българска академия на науките обяви първото издание на Националния младежки конкурс за литературнокритическо есе, насочен към ученици от гимназиален етап.</a:t>
            </a:r>
            <a:endParaRPr lang="en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674833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C29EC-E3BF-A35B-2CB9-6BE9AF9D4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Първи сборник с есета </a:t>
            </a:r>
            <a:endParaRPr lang="en-B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2BEE5F2-ECC5-AA72-19D9-8ECCE2BE1F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95999" y="1250948"/>
            <a:ext cx="4294909" cy="4294909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EA636B-6896-AE8B-9DDE-658DE606082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bg-BG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Всички есета, участвали в конкурса, бяха публикувани в електронен сборник: </a:t>
            </a:r>
            <a:endParaRPr lang="en-BG" sz="20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bg-BG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Младите в литературната критика</a:t>
            </a:r>
            <a:r>
              <a:rPr lang="bg-BG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Съставители Александра Антонова, Андриана Спасова, Елка Трайкова, Елена Борисова, </a:t>
            </a:r>
            <a:r>
              <a:rPr lang="bg-BG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Маринели</a:t>
            </a:r>
            <a:r>
              <a:rPr lang="bg-BG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Димитрова. София: ИЦ „Боян Пенев“, 2022 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ISBN 978-619-7372-59-5.</a:t>
            </a:r>
            <a:r>
              <a:rPr lang="en-BG" sz="2000" dirty="0"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636217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E9BACC-2FB2-BE5A-F454-681004183C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Научна конференция – втора част</a:t>
            </a:r>
            <a:endParaRPr lang="en-BG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3B85C207-9EE8-83FE-CB5A-ADD9F663829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0521" y="987425"/>
            <a:ext cx="3477534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4AF2EB-8CB9-3882-33BD-D41021CA98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399"/>
            <a:ext cx="3932237" cy="4046517"/>
          </a:xfrm>
        </p:spPr>
        <p:txBody>
          <a:bodyPr>
            <a:noAutofit/>
          </a:bodyPr>
          <a:lstStyle/>
          <a:p>
            <a:pPr lvl="0"/>
            <a:r>
              <a:rPr lang="bg-B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bg-BG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 и 13 май 2022 г. </a:t>
            </a:r>
            <a:r>
              <a:rPr lang="bg-B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 проведе националната научна конференция „Интерпретации и контекстуализации в българската литературна критика“ – втора част, която бе посветена на няколко кръгли годишнини: 140 г. от рождението на Боян Пенев, 130 г. от рождението на Васил </a:t>
            </a:r>
            <a:r>
              <a:rPr lang="bg-BG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Пундев</a:t>
            </a:r>
            <a:r>
              <a:rPr lang="bg-B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120 г. от рождението на Георги Константинов, 130 г. от рождението на Константин Гълъбов, 140 г. от рождението на Спиридон Казанджиев. Конференцията включи и представяния на ученици от 9. клас на 91. НЕГ „Проф. Константин Гълъбов“ – София</a:t>
            </a:r>
            <a:r>
              <a:rPr lang="en-BG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627777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F04411-4C5F-F36F-02BE-DCC32E08F4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Изложба</a:t>
            </a:r>
            <a:endParaRPr lang="en-B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32AC3B-D41D-C157-3BCE-DAE95415BB6F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bg-BG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май 2022 г. </a:t>
            </a: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Централно фоайе на БАН бе подредена едноименната изложба по проект „Дигитална библиотека „Българска литературна критика“, която представи в 20 персонални постера творческо и архивно наследство на 20-те критици, включени в работната програма. </a:t>
            </a:r>
            <a:r>
              <a:rPr lang="bg-BG" dirty="0"/>
              <a:t> </a:t>
            </a:r>
          </a:p>
          <a:p>
            <a:pPr marL="0" indent="0">
              <a:buNone/>
            </a:pPr>
            <a:r>
              <a:rPr lang="bg-B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периода септември 2022 – януари 2023 изложбата бе показана в Добрич, Велико Търново и Габрово. </a:t>
            </a:r>
            <a:endParaRPr lang="en-B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1F54B39-B9FF-5C58-E45E-0ACB2936D236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6099494" y="1354446"/>
            <a:ext cx="1781521" cy="2534971"/>
          </a:xfr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9BA9F20C-08B3-3ABC-5C8D-14C2119018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245" y="1354446"/>
            <a:ext cx="1781521" cy="253497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53C577-7D4A-66DB-1D3A-AA796DD124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75454" y="1354447"/>
            <a:ext cx="1781520" cy="25349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CC36E7-B1FC-C1AF-6563-860A9F51A3B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381" y="4061363"/>
            <a:ext cx="1781520" cy="253497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65F2C2E-10BF-2298-93BC-A1F31791B9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3934" y="4061362"/>
            <a:ext cx="1781520" cy="253496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96B7BAB-306E-4829-AFC6-392CD4286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3487" y="4061362"/>
            <a:ext cx="1781520" cy="2534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3717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1CCC8A-9D22-37F4-BCDF-C67BBA0778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Изложба</a:t>
            </a:r>
            <a:endParaRPr lang="en-B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5">
            <a:extLst>
              <a:ext uri="{FF2B5EF4-FFF2-40B4-BE49-F238E27FC236}">
                <a16:creationId xmlns:a16="http://schemas.microsoft.com/office/drawing/2014/main" id="{25195EFE-A8EB-FD9A-039F-F66941B496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70023" y="1411039"/>
            <a:ext cx="1539788" cy="2191003"/>
          </a:xfr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A42C591-8FAC-CAAE-A66A-DA38E22C20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520" y="1411043"/>
            <a:ext cx="1539786" cy="21909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F8C9694-7D68-E577-9C53-443EDDF3C3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98925" y="1411043"/>
            <a:ext cx="1539785" cy="2190999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37DBFC-37D3-B4F4-C004-0E8D0D46DD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99300" y="1411043"/>
            <a:ext cx="1539785" cy="219099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99033D-A4C7-24A0-2A96-F756DE71881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99675" y="1411041"/>
            <a:ext cx="1539787" cy="2191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5BDEB70-FA45-5C24-C7CD-5C61BA5C99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43779" y="1411041"/>
            <a:ext cx="1539786" cy="219100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878046A-9702-72B1-E51B-253A21E9D2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9262" y="3833837"/>
            <a:ext cx="1591371" cy="2264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D3FE26A-A968-82AD-3B7E-3068A994087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792518" y="3852533"/>
            <a:ext cx="1606497" cy="228592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A02AF7BB-82CF-10B3-E06C-34E22169DD5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2521" y="3852533"/>
            <a:ext cx="1539785" cy="2190999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83CFCC2-2C88-6A6A-01E7-D2CB27A77A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087368" y="3847392"/>
            <a:ext cx="1572317" cy="2237291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AB83457-E444-E2D1-245C-7F1200F99A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24747" y="3869260"/>
            <a:ext cx="1579041" cy="2246857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2010D4A-55B4-9A51-4C4C-41A065183CF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368850" y="3889236"/>
            <a:ext cx="1539784" cy="2190997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5247EEE-BE41-92C9-8568-797B59173DD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012953" y="3889236"/>
            <a:ext cx="1539784" cy="2190997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11632F09-0996-2907-6A59-F745A883F3E4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9555" y="1411039"/>
            <a:ext cx="1539788" cy="2191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22704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06C96-3F78-F578-B7E9-1A8B65DF99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Втора лектория</a:t>
            </a:r>
            <a:endParaRPr lang="en-BG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2397FA-23E0-1DE3-C1C9-B9350E77606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32500" lnSpcReduction="20000"/>
          </a:bodyPr>
          <a:lstStyle/>
          <a:p>
            <a:endParaRPr lang="bg-BG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20000"/>
              </a:lnSpc>
            </a:pPr>
            <a:r>
              <a:rPr lang="bg-BG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bg-BG" sz="6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 юни 2022 </a:t>
            </a:r>
            <a:r>
              <a:rPr lang="bg-BG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 проведена втората лектория от работната програма на проект „Дигитална библиотека „Българска литературна критика“ с ученици от 11. клас с профил „Хуманитарни науки“ на Национална Априловска гимназия – Габрово</a:t>
            </a:r>
          </a:p>
          <a:p>
            <a:endParaRPr lang="en-BG" dirty="0"/>
          </a:p>
        </p:txBody>
      </p:sp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CBC5C6BE-D0BD-63DE-07A1-F52A722D373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69332" y="992187"/>
            <a:ext cx="3481160" cy="4873625"/>
          </a:xfrm>
        </p:spPr>
      </p:pic>
    </p:spTree>
    <p:extLst>
      <p:ext uri="{BB962C8B-B14F-4D97-AF65-F5344CB8AC3E}">
        <p14:creationId xmlns:p14="http://schemas.microsoft.com/office/powerpoint/2010/main" val="217413244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401ACC-6A48-214D-60D3-27540CE471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2107870"/>
          </a:xfrm>
        </p:spPr>
        <p:txBody>
          <a:bodyPr>
            <a:normAutofit fontScale="90000"/>
          </a:bodyPr>
          <a:lstStyle/>
          <a:p>
            <a:r>
              <a:rPr lang="bg-B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Второ издание на Национален младежки конкурс за литературнокритическо есе</a:t>
            </a:r>
            <a:endParaRPr lang="en-B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F278E6AC-E53F-74C9-59B8-CF05A44F80B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47312" y="987425"/>
            <a:ext cx="3443951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D76C7D-7088-465D-1414-417C111328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565070"/>
            <a:ext cx="3932237" cy="3303918"/>
          </a:xfrm>
        </p:spPr>
        <p:txBody>
          <a:bodyPr>
            <a:normAutofit lnSpcReduction="10000"/>
          </a:bodyPr>
          <a:lstStyle/>
          <a:p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началото на 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м. октомври 2022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Институтът за литература при Българска академия на науките обяви второто издание на Националния младежки конкурс за литературнокритическо есе, насочен към ученици от гимназиален етап.</a:t>
            </a:r>
            <a:endParaRPr lang="en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15202021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9F976-F986-AECD-01BC-FAB9514402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Трета лектория</a:t>
            </a:r>
            <a:endParaRPr lang="en-B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160644A1-78A0-06AE-FDAC-329E845D8B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1931" y="987425"/>
            <a:ext cx="3474714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E2D143-E156-ED3F-2BE5-31231387C71A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 януари 2023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 проведена третата лектория от работната програма на проект „Дигитална библиотека „Българска литературна критика“ с ученици от 11. клас с профил „Хуманитарни науки“ на Национална Априловска гимназия – Габрово</a:t>
            </a:r>
          </a:p>
          <a:p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21247401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894D0-210D-49D1-A528-DEB7DCFFBE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от Втора конференция</a:t>
            </a:r>
            <a:endParaRPr lang="en-B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D42D81C4-E5AF-39DF-F251-C60C8E22682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0165" y="987425"/>
            <a:ext cx="3498246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54CBD-C931-69FC-911A-2D597FE8B66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25 януари 2023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излезе от печат сборникът „Българската литературна критика – позиции и контексти. Втора част“, който включи доклади от националната научна конференция „Интерпретации и контекстуализации в българската литературна критика“</a:t>
            </a:r>
            <a:r>
              <a:rPr lang="bg-BG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втора част.</a:t>
            </a:r>
          </a:p>
          <a:p>
            <a:r>
              <a:rPr lang="en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ISBN 978-619-7372-58-8 </a:t>
            </a:r>
          </a:p>
          <a:p>
            <a:endParaRPr lang="en-BG" dirty="0"/>
          </a:p>
        </p:txBody>
      </p:sp>
    </p:spTree>
    <p:extLst>
      <p:ext uri="{BB962C8B-B14F-4D97-AF65-F5344CB8AC3E}">
        <p14:creationId xmlns:p14="http://schemas.microsoft.com/office/powerpoint/2010/main" val="2501738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D33D0-B3E6-E7EC-C2BE-583F0DBC98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g-B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Втори сборник с есета</a:t>
            </a:r>
            <a:endParaRPr lang="en-B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F6484A36-2784-930B-B0AE-BFABF444069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3563" b="23563"/>
          <a:stretch>
            <a:fillRect/>
          </a:stretch>
        </p:blipFill>
        <p:spPr>
          <a:xfrm>
            <a:off x="5782522" y="1460665"/>
            <a:ext cx="5572865" cy="440038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9F3C1A-A560-8839-2448-0E9DAC922B0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bg-BG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Всички есета, участвали във второто издание на конкурса, бяха публикувани в електронен сборник: </a:t>
            </a:r>
            <a:r>
              <a:rPr lang="bg-BG" sz="200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Младите в литературната критика</a:t>
            </a:r>
            <a:r>
              <a:rPr lang="bg-BG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Втора част.  Съставители Александра Антонова, Андриана Спасова, Елка Трайкова, Елена Борисова, </a:t>
            </a:r>
            <a:r>
              <a:rPr lang="bg-BG" sz="20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Маринели</a:t>
            </a:r>
            <a:r>
              <a:rPr lang="bg-BG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Димитрова. София: ИЦ „Боян Пенев“, 2023 </a:t>
            </a:r>
            <a:endParaRPr lang="en-US" sz="20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</a:pPr>
            <a:r>
              <a:rPr lang="en-US" sz="200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ISBN 978-619-7372-61-8</a:t>
            </a:r>
            <a:endParaRPr lang="en-BG" sz="2000" dirty="0"/>
          </a:p>
        </p:txBody>
      </p:sp>
    </p:spTree>
    <p:extLst>
      <p:ext uri="{BB962C8B-B14F-4D97-AF65-F5344CB8AC3E}">
        <p14:creationId xmlns:p14="http://schemas.microsoft.com/office/powerpoint/2010/main" val="1127399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84BEE6-7134-B744-99C9-13DD797F3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bg-B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Дигитална библиотека „Българска литературна критика“</a:t>
            </a:r>
            <a:endParaRPr lang="en-B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929BCB20-1FA4-9E46-B665-9224253D6EA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899394" y="549395"/>
            <a:ext cx="2710216" cy="5759210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D5D1B23-655A-D644-B766-C1D352901CFB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Дотук по проекта са реализирани и поместени в профилите на критиците и във форума на сайта повече от </a:t>
            </a:r>
            <a:r>
              <a:rPr lang="bg-B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123 000 </a:t>
            </a:r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дигитални копия на публикации и повече от </a:t>
            </a:r>
            <a:r>
              <a:rPr lang="bg-BG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11 260 </a:t>
            </a:r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копия на архивни документи.</a:t>
            </a:r>
          </a:p>
          <a:p>
            <a:r>
              <a:rPr lang="bg-BG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 са качени на сайта на проекта </a:t>
            </a:r>
            <a:r>
              <a:rPr lang="en-US" sz="2800" b="1" dirty="0" err="1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bglitcritics.org</a:t>
            </a:r>
            <a:r>
              <a:rPr lang="bg-BG" sz="2800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endParaRPr lang="en-BG" sz="2800" b="1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6FCF87B-3FB6-9D4B-88BB-280DDD7DB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77662" y="549396"/>
            <a:ext cx="2710217" cy="5759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21236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63A983-5898-944D-A9EA-D1248F0C2F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22829"/>
            <a:ext cx="12192000" cy="6412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0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8B44D8-20EF-8649-ABE2-718D1BE007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30" y="0"/>
            <a:ext cx="1217974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525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9F5D53-DFFE-5948-99BE-A412270CF9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6356"/>
            <a:ext cx="12192000" cy="6485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9743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B304D17-15E3-344F-847F-C30FC1B720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887" y="0"/>
            <a:ext cx="1201622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08130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A0B162-017B-6448-AE9B-02F9D8589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bg-B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Научна конференция – първа част</a:t>
            </a:r>
            <a:endParaRPr lang="en-B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8F01F8D-9C94-5943-9C3F-2FFA98931A5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30521" y="987425"/>
            <a:ext cx="3477534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4A760D-F562-4C4F-B52E-FD29AF3220DC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just"/>
            <a:endParaRPr lang="bg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bg-BG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и 18 октомври 2019 г. </a:t>
            </a:r>
            <a:r>
              <a:rPr lang="bg-BG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 проведе национална научна конференция „Интерпретации и контекстуализации в българската литературна критика“ – първа част, повод за която бяха кръглите годишнини на Александър Балабанов, Симеон Радев, Петко Росен, Минко Николов, Тончо Жечев. Програмата включи и Кръгла маса в памет на Тодор Абазов.</a:t>
            </a:r>
            <a:endParaRPr lang="en-BG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4175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FE6BC-53D5-C14E-8D5C-86789704F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bg-B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Сборник от Първа конференция</a:t>
            </a:r>
            <a:endParaRPr lang="en-B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CCC41B7E-8F23-EE41-8C0C-E2DE42C690E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521221" y="987425"/>
            <a:ext cx="3496133" cy="4873625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CFAAEE-7DAF-194B-BCDD-8CAA54D01D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63534" y="2057400"/>
            <a:ext cx="3932237" cy="3811588"/>
          </a:xfrm>
        </p:spPr>
        <p:txBody>
          <a:bodyPr>
            <a:normAutofit lnSpcReduction="10000"/>
          </a:bodyPr>
          <a:lstStyle/>
          <a:p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През август 2020 г. излезе от печат сборникът „Българската литературна критика – позиции и контексти“, който включи доклади от националната научна конференция „Интерпретации и контекстуализации в българската литературна критика“</a:t>
            </a:r>
            <a:r>
              <a:rPr lang="bg-BG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първа част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ISBN  978-619-7372-25-0</a:t>
            </a:r>
          </a:p>
        </p:txBody>
      </p:sp>
    </p:spTree>
    <p:extLst>
      <p:ext uri="{BB962C8B-B14F-4D97-AF65-F5344CB8AC3E}">
        <p14:creationId xmlns:p14="http://schemas.microsoft.com/office/powerpoint/2010/main" val="2917895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AD4D0-BEE0-5146-9F76-6E8CE47F4F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bg-BG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Първа лектория</a:t>
            </a:r>
            <a:endParaRPr lang="en-BG" dirty="0">
              <a:solidFill>
                <a:schemeClr val="accent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A7F2EDF0-F61F-C442-AC2B-AAAB374C0A8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2068" b="22068"/>
          <a:stretch>
            <a:fillRect/>
          </a:stretch>
        </p:blipFill>
        <p:spPr>
          <a:xfrm>
            <a:off x="4772025" y="457200"/>
            <a:ext cx="6520355" cy="5148531"/>
          </a:xfr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41DF358-801B-704C-8702-650C391474B7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bg-BG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11 октомври 2020 </a:t>
            </a:r>
            <a:r>
              <a:rPr lang="bg-BG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 проведена първата лектория от работната програма на проекта „Дигитална библиотека „Българска литературна критика“, финансиран от ФНИ, с ученици от гимназиален етап на 91. Немска езикова гимназия „Проф. Константин Гълъбов“. </a:t>
            </a:r>
            <a:endParaRPr lang="en-BG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713502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1034</TotalTime>
  <Words>702</Words>
  <Application>Microsoft Macintosh PowerPoint</Application>
  <PresentationFormat>Widescreen</PresentationFormat>
  <Paragraphs>38</Paragraphs>
  <Slides>19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Times New Roman</vt:lpstr>
      <vt:lpstr>Office Theme</vt:lpstr>
      <vt:lpstr>Дигитална библиотека  „Българска литературна критика“ финансиран от Фонд „Научни изследвания“</vt:lpstr>
      <vt:lpstr>Дигитална библиотека „Българска литературна критика“</vt:lpstr>
      <vt:lpstr>PowerPoint Presentation</vt:lpstr>
      <vt:lpstr>PowerPoint Presentation</vt:lpstr>
      <vt:lpstr>PowerPoint Presentation</vt:lpstr>
      <vt:lpstr>PowerPoint Presentation</vt:lpstr>
      <vt:lpstr>Научна конференция – първа част</vt:lpstr>
      <vt:lpstr>Сборник от Първа конференция</vt:lpstr>
      <vt:lpstr>Първа лектория</vt:lpstr>
      <vt:lpstr>Първо издание на Национален младежки конкурс за литературнокритическо есе</vt:lpstr>
      <vt:lpstr>Първи сборник с есета </vt:lpstr>
      <vt:lpstr>Научна конференция – втора част</vt:lpstr>
      <vt:lpstr>Изложба</vt:lpstr>
      <vt:lpstr>Изложба</vt:lpstr>
      <vt:lpstr>Втора лектория</vt:lpstr>
      <vt:lpstr>Второ издание на Национален младежки конкурс за литературнокритическо есе</vt:lpstr>
      <vt:lpstr>Трета лектория</vt:lpstr>
      <vt:lpstr>Сборник от Втора конференция</vt:lpstr>
      <vt:lpstr>Втори сборник с есета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Александра Антонова</dc:creator>
  <cp:lastModifiedBy>Александра Антонова</cp:lastModifiedBy>
  <cp:revision>45</cp:revision>
  <dcterms:created xsi:type="dcterms:W3CDTF">2021-11-17T08:40:00Z</dcterms:created>
  <dcterms:modified xsi:type="dcterms:W3CDTF">2023-03-03T14:14:46Z</dcterms:modified>
</cp:coreProperties>
</file>